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83" r:id="rId3"/>
    <p:sldId id="284" r:id="rId4"/>
    <p:sldId id="256" r:id="rId5"/>
    <p:sldId id="315" r:id="rId6"/>
    <p:sldId id="281" r:id="rId7"/>
    <p:sldId id="323" r:id="rId8"/>
    <p:sldId id="264" r:id="rId9"/>
    <p:sldId id="266" r:id="rId10"/>
    <p:sldId id="288" r:id="rId11"/>
    <p:sldId id="285" r:id="rId12"/>
    <p:sldId id="289" r:id="rId13"/>
    <p:sldId id="290" r:id="rId14"/>
    <p:sldId id="296" r:id="rId15"/>
    <p:sldId id="291" r:id="rId16"/>
    <p:sldId id="295" r:id="rId17"/>
    <p:sldId id="293" r:id="rId18"/>
    <p:sldId id="294" r:id="rId19"/>
    <p:sldId id="298" r:id="rId20"/>
    <p:sldId id="267" r:id="rId21"/>
    <p:sldId id="269" r:id="rId22"/>
    <p:sldId id="309" r:id="rId23"/>
    <p:sldId id="310" r:id="rId24"/>
    <p:sldId id="311" r:id="rId25"/>
    <p:sldId id="312" r:id="rId26"/>
    <p:sldId id="313" r:id="rId27"/>
    <p:sldId id="314" r:id="rId28"/>
    <p:sldId id="322" r:id="rId29"/>
    <p:sldId id="317" r:id="rId30"/>
    <p:sldId id="320" r:id="rId31"/>
    <p:sldId id="321"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AAF4"/>
    <a:srgbClr val="B0BDF6"/>
    <a:srgbClr val="A063F9"/>
    <a:srgbClr val="B482DA"/>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B2ECFD-2294-4980-AA70-E7AD15A117C5}" v="611" dt="2024-05-19T11:13:3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p:scale>
          <a:sx n="75" d="100"/>
          <a:sy n="75" d="100"/>
        </p:scale>
        <p:origin x="112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t>‹#›</a:t>
            </a:fld>
            <a:endParaRPr lang="en-IN"/>
          </a:p>
        </p:txBody>
      </p:sp>
    </p:spTree>
    <p:extLst>
      <p:ext uri="{BB962C8B-B14F-4D97-AF65-F5344CB8AC3E}">
        <p14:creationId xmlns:p14="http://schemas.microsoft.com/office/powerpoint/2010/main"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a:t>
            </a:fld>
            <a:endParaRPr lang="en-IN"/>
          </a:p>
        </p:txBody>
      </p:sp>
    </p:spTree>
    <p:extLst>
      <p:ext uri="{BB962C8B-B14F-4D97-AF65-F5344CB8AC3E}">
        <p14:creationId xmlns:p14="http://schemas.microsoft.com/office/powerpoint/2010/main" val="1193195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27</a:t>
            </a:fld>
            <a:endParaRPr lang="en-IN"/>
          </a:p>
        </p:txBody>
      </p:sp>
    </p:spTree>
    <p:extLst>
      <p:ext uri="{BB962C8B-B14F-4D97-AF65-F5344CB8AC3E}">
        <p14:creationId xmlns:p14="http://schemas.microsoft.com/office/powerpoint/2010/main" val="269257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11</a:t>
            </a:fld>
            <a:endParaRPr lang="en-IN"/>
          </a:p>
        </p:txBody>
      </p:sp>
    </p:spTree>
    <p:extLst>
      <p:ext uri="{BB962C8B-B14F-4D97-AF65-F5344CB8AC3E}">
        <p14:creationId xmlns:p14="http://schemas.microsoft.com/office/powerpoint/2010/main" val="23929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12</a:t>
            </a:fld>
            <a:endParaRPr lang="en-IN"/>
          </a:p>
        </p:txBody>
      </p:sp>
    </p:spTree>
    <p:extLst>
      <p:ext uri="{BB962C8B-B14F-4D97-AF65-F5344CB8AC3E}">
        <p14:creationId xmlns:p14="http://schemas.microsoft.com/office/powerpoint/2010/main" val="184148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13</a:t>
            </a:fld>
            <a:endParaRPr lang="en-IN"/>
          </a:p>
        </p:txBody>
      </p:sp>
    </p:spTree>
    <p:extLst>
      <p:ext uri="{BB962C8B-B14F-4D97-AF65-F5344CB8AC3E}">
        <p14:creationId xmlns:p14="http://schemas.microsoft.com/office/powerpoint/2010/main" val="252856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22</a:t>
            </a:fld>
            <a:endParaRPr lang="en-IN"/>
          </a:p>
        </p:txBody>
      </p:sp>
    </p:spTree>
    <p:extLst>
      <p:ext uri="{BB962C8B-B14F-4D97-AF65-F5344CB8AC3E}">
        <p14:creationId xmlns:p14="http://schemas.microsoft.com/office/powerpoint/2010/main" val="782697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23</a:t>
            </a:fld>
            <a:endParaRPr lang="en-IN"/>
          </a:p>
        </p:txBody>
      </p:sp>
    </p:spTree>
    <p:extLst>
      <p:ext uri="{BB962C8B-B14F-4D97-AF65-F5344CB8AC3E}">
        <p14:creationId xmlns:p14="http://schemas.microsoft.com/office/powerpoint/2010/main" val="385011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24</a:t>
            </a:fld>
            <a:endParaRPr lang="en-IN"/>
          </a:p>
        </p:txBody>
      </p:sp>
    </p:spTree>
    <p:extLst>
      <p:ext uri="{BB962C8B-B14F-4D97-AF65-F5344CB8AC3E}">
        <p14:creationId xmlns:p14="http://schemas.microsoft.com/office/powerpoint/2010/main" val="426040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25</a:t>
            </a:fld>
            <a:endParaRPr lang="en-IN"/>
          </a:p>
        </p:txBody>
      </p:sp>
    </p:spTree>
    <p:extLst>
      <p:ext uri="{BB962C8B-B14F-4D97-AF65-F5344CB8AC3E}">
        <p14:creationId xmlns:p14="http://schemas.microsoft.com/office/powerpoint/2010/main" val="412735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26</a:t>
            </a:fld>
            <a:endParaRPr lang="en-IN"/>
          </a:p>
        </p:txBody>
      </p:sp>
    </p:spTree>
    <p:extLst>
      <p:ext uri="{BB962C8B-B14F-4D97-AF65-F5344CB8AC3E}">
        <p14:creationId xmlns:p14="http://schemas.microsoft.com/office/powerpoint/2010/main" val="286586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5BA8F1-D81C-91AD-C36E-21B4B41FE942}"/>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05EDB-2D80-AB79-D394-2D6DFD6100CB}"/>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C74CB-EF01-1D99-B5E9-2A9E6066607A}"/>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49EE0-D508-0258-12D9-6C229C29DE61}"/>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E2B27-F459-633A-613B-4025DC07D2F9}"/>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5CDDF-A30A-430C-9D12-03A1AF0FC8F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6A5B-DEF5-E396-E17D-C233E3F2C067}"/>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03D014-B7BD-1C87-B5A3-4ED18A1633D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A98287-FD8B-3795-1BFA-C1C7BBA1512E}"/>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AC66E-CEEF-80DF-E188-BEEEE7C2E52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BB9C39-44B3-FAE7-0C5D-C16024088B33}"/>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4709C6-A8F4-360F-E742-143F8ADA296F}"/>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DA47AB-9CBD-2673-DB7F-195A8B195BAF}"/>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8" name="Footer Placeholder 7">
            <a:extLst>
              <a:ext uri="{FF2B5EF4-FFF2-40B4-BE49-F238E27FC236}">
                <a16:creationId xmlns:a16="http://schemas.microsoft.com/office/drawing/2014/main"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C8ED9-32D5-35CF-3ED3-BD19A306D2D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D827BD-B9C9-8333-768D-C610FD290EF9}"/>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4" name="Footer Placeholder 3">
            <a:extLst>
              <a:ext uri="{FF2B5EF4-FFF2-40B4-BE49-F238E27FC236}">
                <a16:creationId xmlns:a16="http://schemas.microsoft.com/office/drawing/2014/main"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8579EC-7C1E-6693-5FF7-DC7320927987}"/>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10069-CE94-52D0-AE58-223E20E8C65B}"/>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3" name="Footer Placeholder 2">
            <a:extLst>
              <a:ext uri="{FF2B5EF4-FFF2-40B4-BE49-F238E27FC236}">
                <a16:creationId xmlns:a16="http://schemas.microsoft.com/office/drawing/2014/main"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1F9005-2953-EA72-C52B-0B7A918E019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88CA0-E030-8129-93D1-6530CAB89295}"/>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2BE76B-7D6D-AD4F-665B-CC394E377320}"/>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C82CC-4A7B-0277-E32A-316906D26734}"/>
              </a:ext>
            </a:extLst>
          </p:cNvPr>
          <p:cNvSpPr>
            <a:spLocks noGrp="1"/>
          </p:cNvSpPr>
          <p:nvPr>
            <p:ph type="dt" sz="half" idx="10"/>
          </p:nvPr>
        </p:nvSpPr>
        <p:spPr/>
        <p:txBody>
          <a:bodyPr/>
          <a:lstStyle/>
          <a:p>
            <a:fld id="{612AADD3-83A7-4C69-8FF6-8DB1F23656D6}" type="datetimeFigureOut">
              <a:rPr lang="en-IN" smtClean="0"/>
              <a:t>20-05-2024</a:t>
            </a:fld>
            <a:endParaRPr lang="en-IN"/>
          </a:p>
        </p:txBody>
      </p:sp>
      <p:sp>
        <p:nvSpPr>
          <p:cNvPr id="6" name="Footer Placeholder 5">
            <a:extLst>
              <a:ext uri="{FF2B5EF4-FFF2-40B4-BE49-F238E27FC236}">
                <a16:creationId xmlns:a16="http://schemas.microsoft.com/office/drawing/2014/main"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1DF6E0-CFC3-C7E5-79C3-D9E28306314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t>20-05-2024</a:t>
            </a:fld>
            <a:endParaRPr lang="en-IN"/>
          </a:p>
        </p:txBody>
      </p:sp>
      <p:sp>
        <p:nvSpPr>
          <p:cNvPr id="5" name="Footer Placeholder 4">
            <a:extLst>
              <a:ext uri="{FF2B5EF4-FFF2-40B4-BE49-F238E27FC236}">
                <a16:creationId xmlns:a16="http://schemas.microsoft.com/office/drawing/2014/main"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t>‹#›</a:t>
            </a:fld>
            <a:endParaRPr lang="en-IN"/>
          </a:p>
        </p:txBody>
      </p:sp>
    </p:spTree>
    <p:extLst>
      <p:ext uri="{BB962C8B-B14F-4D97-AF65-F5344CB8AC3E}">
        <p14:creationId xmlns:p14="http://schemas.microsoft.com/office/powerpoint/2010/main"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3">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6A58B2AA-4D42-F858-ACB8-1D36975FB338}"/>
              </a:ext>
            </a:extLst>
          </p:cNvPr>
          <p:cNvGrpSpPr/>
          <p:nvPr/>
        </p:nvGrpSpPr>
        <p:grpSpPr>
          <a:xfrm>
            <a:off x="235973" y="1494503"/>
            <a:ext cx="5525731" cy="3936171"/>
            <a:chOff x="255637" y="1317523"/>
            <a:chExt cx="5525731" cy="3936171"/>
          </a:xfrm>
        </p:grpSpPr>
        <p:sp>
          <p:nvSpPr>
            <p:cNvPr id="7" name="TextBox 6">
              <a:extLst>
                <a:ext uri="{FF2B5EF4-FFF2-40B4-BE49-F238E27FC236}">
                  <a16:creationId xmlns:a16="http://schemas.microsoft.com/office/drawing/2014/main" id="{A5133CA3-E806-7D75-A583-18E931F3C687}"/>
                </a:ext>
              </a:extLst>
            </p:cNvPr>
            <p:cNvSpPr txBox="1"/>
            <p:nvPr/>
          </p:nvSpPr>
          <p:spPr>
            <a:xfrm>
              <a:off x="580103" y="1317523"/>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GAS LEAKAGE DETECTION</a:t>
              </a:r>
            </a:p>
          </p:txBody>
        </p:sp>
        <p:sp>
          <p:nvSpPr>
            <p:cNvPr id="9" name="TextBox 8">
              <a:extLst>
                <a:ext uri="{FF2B5EF4-FFF2-40B4-BE49-F238E27FC236}">
                  <a16:creationId xmlns:a16="http://schemas.microsoft.com/office/drawing/2014/main" id="{28ED6399-1C48-F73B-038F-5FDEE5A137A8}"/>
                </a:ext>
              </a:extLst>
            </p:cNvPr>
            <p:cNvSpPr txBox="1"/>
            <p:nvPr/>
          </p:nvSpPr>
          <p:spPr>
            <a:xfrm>
              <a:off x="255637" y="4070214"/>
              <a:ext cx="5201265" cy="523220"/>
            </a:xfrm>
            <a:prstGeom prst="rect">
              <a:avLst/>
            </a:prstGeom>
            <a:noFill/>
          </p:spPr>
          <p:txBody>
            <a:bodyPr wrap="square" rtlCol="0">
              <a:spAutoFit/>
            </a:bodyPr>
            <a:lstStyle/>
            <a:p>
              <a:r>
                <a:rPr lang="en-IN" sz="2800" dirty="0"/>
                <a:t>PRETI SHERINE P(210701195)</a:t>
              </a:r>
            </a:p>
          </p:txBody>
        </p:sp>
        <p:sp>
          <p:nvSpPr>
            <p:cNvPr id="10" name="TextBox 9">
              <a:extLst>
                <a:ext uri="{FF2B5EF4-FFF2-40B4-BE49-F238E27FC236}">
                  <a16:creationId xmlns:a16="http://schemas.microsoft.com/office/drawing/2014/main" id="{4B41498D-F618-E119-DC1D-4A57EDE270F3}"/>
                </a:ext>
              </a:extLst>
            </p:cNvPr>
            <p:cNvSpPr txBox="1"/>
            <p:nvPr/>
          </p:nvSpPr>
          <p:spPr>
            <a:xfrm>
              <a:off x="255637" y="4191348"/>
              <a:ext cx="5201265" cy="523220"/>
            </a:xfrm>
            <a:prstGeom prst="rect">
              <a:avLst/>
            </a:prstGeom>
            <a:noFill/>
          </p:spPr>
          <p:txBody>
            <a:bodyPr wrap="square" rtlCol="0">
              <a:spAutoFit/>
            </a:bodyPr>
            <a:lstStyle/>
            <a:p>
              <a:endParaRPr lang="en-IN" sz="2800" dirty="0"/>
            </a:p>
          </p:txBody>
        </p:sp>
        <p:sp>
          <p:nvSpPr>
            <p:cNvPr id="11" name="TextBox 10">
              <a:extLst>
                <a:ext uri="{FF2B5EF4-FFF2-40B4-BE49-F238E27FC236}">
                  <a16:creationId xmlns:a16="http://schemas.microsoft.com/office/drawing/2014/main" id="{962A51F3-E702-1463-93FF-75E859D6B0E9}"/>
                </a:ext>
              </a:extLst>
            </p:cNvPr>
            <p:cNvSpPr txBox="1"/>
            <p:nvPr/>
          </p:nvSpPr>
          <p:spPr>
            <a:xfrm>
              <a:off x="255638" y="4730474"/>
              <a:ext cx="5201265" cy="523220"/>
            </a:xfrm>
            <a:prstGeom prst="rect">
              <a:avLst/>
            </a:prstGeom>
            <a:noFill/>
          </p:spPr>
          <p:txBody>
            <a:bodyPr wrap="square" rtlCol="0">
              <a:spAutoFit/>
            </a:bodyPr>
            <a:lstStyle/>
            <a:p>
              <a:r>
                <a:rPr lang="en-IN" sz="2800" dirty="0"/>
                <a:t>YUVAMALINI M(210701507)</a:t>
              </a:r>
            </a:p>
          </p:txBody>
        </p:sp>
      </p:grpSp>
    </p:spTree>
    <p:extLst>
      <p:ext uri="{BB962C8B-B14F-4D97-AF65-F5344CB8AC3E}">
        <p14:creationId xmlns:p14="http://schemas.microsoft.com/office/powerpoint/2010/main"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9AF5-0B5A-5A5D-943E-655954C286ED}"/>
              </a:ext>
            </a:extLst>
          </p:cNvPr>
          <p:cNvSpPr>
            <a:spLocks noGrp="1"/>
          </p:cNvSpPr>
          <p:nvPr>
            <p:ph type="title"/>
          </p:nvPr>
        </p:nvSpPr>
        <p:spPr>
          <a:xfrm>
            <a:off x="694202" y="1116930"/>
            <a:ext cx="10662920" cy="1930400"/>
          </a:xfrm>
        </p:spPr>
        <p:txBody>
          <a:bodyPr>
            <a:normAutofit/>
          </a:bodyPr>
          <a:lstStyle/>
          <a:p>
            <a:pPr algn="ctr"/>
            <a:r>
              <a:rPr lang="en-IN" sz="8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3044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8733182" y="-1"/>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BB49D0E3-D844-D1CB-C682-E4D4F5CF9196}"/>
              </a:ext>
            </a:extLst>
          </p:cNvPr>
          <p:cNvSpPr txBox="1"/>
          <p:nvPr/>
        </p:nvSpPr>
        <p:spPr>
          <a:xfrm>
            <a:off x="1625832" y="5261880"/>
            <a:ext cx="3609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p14="http://schemas.microsoft.com/office/powerpoint/2010/main" val="210758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5272352"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F0F03E98-F401-1C6A-5691-91D2E53BE77C}"/>
              </a:ext>
            </a:extLst>
          </p:cNvPr>
          <p:cNvSpPr txBox="1"/>
          <p:nvPr/>
        </p:nvSpPr>
        <p:spPr>
          <a:xfrm>
            <a:off x="6786510" y="2089049"/>
            <a:ext cx="214021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 GAS SENSOR</a:t>
            </a:r>
          </a:p>
        </p:txBody>
      </p:sp>
    </p:spTree>
    <p:extLst>
      <p:ext uri="{BB962C8B-B14F-4D97-AF65-F5344CB8AC3E}">
        <p14:creationId xmlns:p14="http://schemas.microsoft.com/office/powerpoint/2010/main" val="321621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1776488"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769441"/>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2DFC133-F2AD-CC7C-0B6C-7CD349B38A24}"/>
              </a:ext>
            </a:extLst>
          </p:cNvPr>
          <p:cNvSpPr txBox="1"/>
          <p:nvPr/>
        </p:nvSpPr>
        <p:spPr>
          <a:xfrm>
            <a:off x="4525226" y="4040925"/>
            <a:ext cx="1653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p>
        </p:txBody>
      </p:sp>
    </p:spTree>
    <p:extLst>
      <p:ext uri="{BB962C8B-B14F-4D97-AF65-F5344CB8AC3E}">
        <p14:creationId xmlns:p14="http://schemas.microsoft.com/office/powerpoint/2010/main" val="32658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8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C9580-86E3-1EAD-6FDE-FC0106BC7F17}"/>
              </a:ext>
            </a:extLst>
          </p:cNvPr>
          <p:cNvSpPr txBox="1"/>
          <p:nvPr/>
        </p:nvSpPr>
        <p:spPr>
          <a:xfrm>
            <a:off x="3610708" y="4157192"/>
            <a:ext cx="8581292" cy="707886"/>
          </a:xfrm>
          <a:prstGeom prst="rect">
            <a:avLst/>
          </a:prstGeom>
          <a:noFill/>
        </p:spPr>
        <p:txBody>
          <a:bodyPr wrap="square" rtlCol="0">
            <a:spAutoFit/>
          </a:bodyPr>
          <a:lstStyle/>
          <a:p>
            <a:r>
              <a:rPr lang="en-IN" sz="4000" dirty="0">
                <a:highlight>
                  <a:srgbClr val="00FF00"/>
                </a:highlight>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33508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7419372" y="-121534"/>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42109" y="79536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33B6AAD6-90B1-4044-AFAF-54C7D16529FD}"/>
              </a:ext>
            </a:extLst>
          </p:cNvPr>
          <p:cNvSpPr/>
          <p:nvPr/>
        </p:nvSpPr>
        <p:spPr>
          <a:xfrm>
            <a:off x="4973053" y="2086708"/>
            <a:ext cx="229391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468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646744" y="-9115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1999"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LED</a:t>
              </a:r>
              <a:r>
                <a:rPr lang="en-IN" sz="2800" dirty="0">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4703C26A-96F5-994C-B9E3-8249D893BA27}"/>
              </a:ext>
            </a:extLst>
          </p:cNvPr>
          <p:cNvSpPr/>
          <p:nvPr/>
        </p:nvSpPr>
        <p:spPr>
          <a:xfrm>
            <a:off x="3545305" y="2681439"/>
            <a:ext cx="433137"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866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125884"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163186D-44FB-39BF-D5D6-416870679527}"/>
              </a:ext>
            </a:extLst>
          </p:cNvPr>
          <p:cNvSpPr/>
          <p:nvPr/>
        </p:nvSpPr>
        <p:spPr>
          <a:xfrm>
            <a:off x="2382564" y="6583434"/>
            <a:ext cx="207580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70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6898512"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48227" y="-154949"/>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ACB9BC57-8CC4-5DE5-C8B5-94ED89B5A8D2}"/>
              </a:ext>
            </a:extLst>
          </p:cNvPr>
          <p:cNvSpPr/>
          <p:nvPr/>
        </p:nvSpPr>
        <p:spPr>
          <a:xfrm>
            <a:off x="3292848" y="5639114"/>
            <a:ext cx="179209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978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007B43-B5ED-28CA-FE6B-9D4CB0D0CF25}"/>
              </a:ext>
            </a:extLst>
          </p:cNvPr>
          <p:cNvSpPr txBox="1"/>
          <p:nvPr/>
        </p:nvSpPr>
        <p:spPr>
          <a:xfrm>
            <a:off x="349538" y="310064"/>
            <a:ext cx="4917233"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SYSTEM ARCHITECTURE</a:t>
            </a:r>
          </a:p>
        </p:txBody>
      </p:sp>
      <p:pic>
        <p:nvPicPr>
          <p:cNvPr id="2052" name="Picture 4">
            <a:extLst>
              <a:ext uri="{FF2B5EF4-FFF2-40B4-BE49-F238E27FC236}">
                <a16:creationId xmlns:a16="http://schemas.microsoft.com/office/drawing/2014/main" id="{90B8E0A9-CA07-6348-B1F5-F693DF440A4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66092" y="703386"/>
            <a:ext cx="9465548" cy="592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85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340426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4939" y="-61802"/>
            <a:ext cx="12666809" cy="712508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a:srcRect/>
          <a:stretch/>
        </p:blipFill>
        <p:spPr bwMode="auto">
          <a:xfrm>
            <a:off x="-515826" y="-100686"/>
            <a:ext cx="150888"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6931412" y="148856"/>
            <a:ext cx="6931412" cy="5425992"/>
            <a:chOff x="233914" y="674613"/>
            <a:chExt cx="6858001" cy="5389333"/>
          </a:xfrm>
        </p:grpSpPr>
        <p:sp>
          <p:nvSpPr>
            <p:cNvPr id="2" name="TextBox 1">
              <a:extLst>
                <a:ext uri="{FF2B5EF4-FFF2-40B4-BE49-F238E27FC236}">
                  <a16:creationId xmlns:a16="http://schemas.microsoft.com/office/drawing/2014/main" id="{0E28F05C-DDE2-85FF-863F-37D725EC0432}"/>
                </a:ext>
              </a:extLst>
            </p:cNvPr>
            <p:cNvSpPr txBox="1"/>
            <p:nvPr/>
          </p:nvSpPr>
          <p:spPr>
            <a:xfrm>
              <a:off x="233914" y="674613"/>
              <a:ext cx="6347637" cy="1200329"/>
            </a:xfrm>
            <a:prstGeom prst="rect">
              <a:avLst/>
            </a:prstGeom>
            <a:noFill/>
          </p:spPr>
          <p:txBody>
            <a:bodyPr wrap="square" rtlCol="0">
              <a:spAutoFit/>
            </a:bodyPr>
            <a:lstStyle/>
            <a:p>
              <a:r>
                <a:rPr lang="en-IN" sz="7200" dirty="0">
                  <a:solidFill>
                    <a:schemeClr val="bg1"/>
                  </a:solidFill>
                </a:rPr>
                <a:t>BENIFITS</a:t>
              </a:r>
            </a:p>
          </p:txBody>
        </p:sp>
        <p:sp>
          <p:nvSpPr>
            <p:cNvPr id="3" name="TextBox 2">
              <a:extLst>
                <a:ext uri="{FF2B5EF4-FFF2-40B4-BE49-F238E27FC236}">
                  <a16:creationId xmlns:a16="http://schemas.microsoft.com/office/drawing/2014/main" id="{4ACCC363-40C7-9283-42E8-BB9216B4D605}"/>
                </a:ext>
              </a:extLst>
            </p:cNvPr>
            <p:cNvSpPr txBox="1"/>
            <p:nvPr/>
          </p:nvSpPr>
          <p:spPr>
            <a:xfrm>
              <a:off x="233915" y="1977673"/>
              <a:ext cx="4816549" cy="707886"/>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ENERGY</a:t>
              </a:r>
              <a:r>
                <a:rPr lang="en-IN" sz="3600" dirty="0">
                  <a:solidFill>
                    <a:schemeClr val="bg1"/>
                  </a:solidFill>
                  <a:latin typeface="Times New Roman" panose="02020603050405020304" pitchFamily="18" charset="0"/>
                  <a:cs typeface="Times New Roman" panose="02020603050405020304" pitchFamily="18" charset="0"/>
                </a:rPr>
                <a:t> SAVING</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CONVENIENCE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COST REDUCTION</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SAFETY ENHANCEMENT</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CUSTOMIZATION</a:t>
              </a:r>
            </a:p>
          </p:txBody>
        </p:sp>
      </p:grpSp>
    </p:spTree>
    <p:extLst>
      <p:ext uri="{BB962C8B-B14F-4D97-AF65-F5344CB8AC3E}">
        <p14:creationId xmlns:p14="http://schemas.microsoft.com/office/powerpoint/2010/main" val="14781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4939" y="-100686"/>
            <a:ext cx="12735936" cy="716396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64939" y="-100686"/>
            <a:ext cx="7028129"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22282" y="486541"/>
            <a:ext cx="6931412" cy="5207171"/>
            <a:chOff x="233914" y="703755"/>
            <a:chExt cx="6858001" cy="5171990"/>
          </a:xfrm>
        </p:grpSpPr>
        <p:sp>
          <p:nvSpPr>
            <p:cNvPr id="2" name="TextBox 1">
              <a:extLst>
                <a:ext uri="{FF2B5EF4-FFF2-40B4-BE49-F238E27FC236}">
                  <a16:creationId xmlns:a16="http://schemas.microsoft.com/office/drawing/2014/main" id="{0E28F05C-DDE2-85FF-863F-37D725EC0432}"/>
                </a:ext>
              </a:extLst>
            </p:cNvPr>
            <p:cNvSpPr txBox="1"/>
            <p:nvPr/>
          </p:nvSpPr>
          <p:spPr>
            <a:xfrm>
              <a:off x="244434" y="703755"/>
              <a:ext cx="6347637" cy="1200329"/>
            </a:xfrm>
            <a:prstGeom prst="rect">
              <a:avLst/>
            </a:prstGeom>
            <a:noFill/>
          </p:spPr>
          <p:txBody>
            <a:bodyPr wrap="square" rtlCol="0">
              <a:spAutoFit/>
            </a:bodyPr>
            <a:lstStyle/>
            <a:p>
              <a:r>
                <a:rPr lang="en-IN" sz="7200" dirty="0">
                  <a:solidFill>
                    <a:schemeClr val="bg1"/>
                  </a:solidFill>
                </a:rPr>
                <a:t>MODULES USED</a:t>
              </a:r>
            </a:p>
          </p:txBody>
        </p:sp>
        <p:sp>
          <p:nvSpPr>
            <p:cNvPr id="3" name="TextBox 2">
              <a:extLst>
                <a:ext uri="{FF2B5EF4-FFF2-40B4-BE49-F238E27FC236}">
                  <a16:creationId xmlns:a16="http://schemas.microsoft.com/office/drawing/2014/main" id="{4ACCC363-40C7-9283-42E8-BB9216B4D605}"/>
                </a:ext>
              </a:extLst>
            </p:cNvPr>
            <p:cNvSpPr txBox="1"/>
            <p:nvPr/>
          </p:nvSpPr>
          <p:spPr>
            <a:xfrm>
              <a:off x="244434" y="1937650"/>
              <a:ext cx="4816549"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GAS SENSING MODULE</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ALERTING MODULE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CONTROL MODULE</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COMMUNICATION MODULE</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VENTILATION MODULE</a:t>
              </a:r>
            </a:p>
          </p:txBody>
        </p:sp>
      </p:grpSp>
    </p:spTree>
    <p:extLst>
      <p:ext uri="{BB962C8B-B14F-4D97-AF65-F5344CB8AC3E}">
        <p14:creationId xmlns:p14="http://schemas.microsoft.com/office/powerpoint/2010/main" val="200568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6616057" y="9691"/>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57270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413013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15195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39312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2611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2771148" y="125800"/>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4474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2BC49F-4FF5-7F78-C5EE-7587415C6ACD}"/>
              </a:ext>
            </a:extLst>
          </p:cNvPr>
          <p:cNvSpPr txBox="1"/>
          <p:nvPr/>
        </p:nvSpPr>
        <p:spPr>
          <a:xfrm>
            <a:off x="432619" y="432619"/>
            <a:ext cx="6823587"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F718AC96-1DA2-CE41-A363-61A8DE015BB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3457" y="1369142"/>
            <a:ext cx="8005533" cy="4119716"/>
          </a:xfrm>
          <a:prstGeom prst="rect">
            <a:avLst/>
          </a:prstGeom>
        </p:spPr>
      </p:pic>
      <p:pic>
        <p:nvPicPr>
          <p:cNvPr id="6" name="Picture 5">
            <a:extLst>
              <a:ext uri="{FF2B5EF4-FFF2-40B4-BE49-F238E27FC236}">
                <a16:creationId xmlns:a16="http://schemas.microsoft.com/office/drawing/2014/main" id="{0D2ED860-6AA9-2E48-0B36-DFF9A8CDA4D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89976" y="970935"/>
            <a:ext cx="3326722" cy="4517923"/>
          </a:xfrm>
          <a:prstGeom prst="rect">
            <a:avLst/>
          </a:prstGeom>
        </p:spPr>
      </p:pic>
    </p:spTree>
    <p:extLst>
      <p:ext uri="{BB962C8B-B14F-4D97-AF65-F5344CB8AC3E}">
        <p14:creationId xmlns:p14="http://schemas.microsoft.com/office/powerpoint/2010/main" val="267234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3153696" y="626807"/>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4554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4990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218443"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211392"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131922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60826" cy="69809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6096000" y="626806"/>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117980"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70469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60000"/>
                <a:lumOff val="40000"/>
              </a:schemeClr>
            </a:gs>
            <a:gs pos="83000">
              <a:schemeClr val="accent4">
                <a:lumMod val="50000"/>
              </a:schemeClr>
            </a:gs>
            <a:gs pos="100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FBF7-44E8-75BA-2A33-0B8D7FF4B3E7}"/>
              </a:ext>
            </a:extLst>
          </p:cNvPr>
          <p:cNvSpPr txBox="1"/>
          <p:nvPr/>
        </p:nvSpPr>
        <p:spPr>
          <a:xfrm>
            <a:off x="685800" y="367748"/>
            <a:ext cx="6221896" cy="1200329"/>
          </a:xfrm>
          <a:prstGeom prst="rect">
            <a:avLst/>
          </a:prstGeom>
          <a:noFill/>
        </p:spPr>
        <p:txBody>
          <a:bodyPr wrap="square" rtlCol="0">
            <a:spAutoFit/>
          </a:bodyPr>
          <a:lstStyle/>
          <a:p>
            <a:r>
              <a:rPr lang="en-IN" sz="7200" dirty="0">
                <a:latin typeface="Times New Roman" panose="02020603050405020304" pitchFamily="18" charset="0"/>
                <a:cs typeface="Times New Roman" panose="02020603050405020304" pitchFamily="18" charset="0"/>
              </a:rPr>
              <a:t>REFERENCES</a:t>
            </a:r>
          </a:p>
        </p:txBody>
      </p:sp>
      <p:grpSp>
        <p:nvGrpSpPr>
          <p:cNvPr id="8" name="Group 7">
            <a:extLst>
              <a:ext uri="{FF2B5EF4-FFF2-40B4-BE49-F238E27FC236}">
                <a16:creationId xmlns:a16="http://schemas.microsoft.com/office/drawing/2014/main" id="{AC140653-9AE0-823B-333F-33DC73B7E67B}"/>
              </a:ext>
            </a:extLst>
          </p:cNvPr>
          <p:cNvGrpSpPr/>
          <p:nvPr/>
        </p:nvGrpSpPr>
        <p:grpSpPr>
          <a:xfrm>
            <a:off x="675860" y="1404233"/>
            <a:ext cx="10850218" cy="5140483"/>
            <a:chOff x="675860" y="1404233"/>
            <a:chExt cx="10850218" cy="5140483"/>
          </a:xfrm>
        </p:grpSpPr>
        <p:sp>
          <p:nvSpPr>
            <p:cNvPr id="3" name="TextBox 2">
              <a:extLst>
                <a:ext uri="{FF2B5EF4-FFF2-40B4-BE49-F238E27FC236}">
                  <a16:creationId xmlns:a16="http://schemas.microsoft.com/office/drawing/2014/main" id="{22A9FC7E-A88C-DE0D-3DF3-59EFAC6B97C4}"/>
                </a:ext>
              </a:extLst>
            </p:cNvPr>
            <p:cNvSpPr txBox="1"/>
            <p:nvPr/>
          </p:nvSpPr>
          <p:spPr>
            <a:xfrm>
              <a:off x="705678" y="140423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 SMITH J (2019) “IOT BASED LEAK DETECTION SYSTEM”</a:t>
              </a:r>
            </a:p>
          </p:txBody>
        </p:sp>
        <p:sp>
          <p:nvSpPr>
            <p:cNvPr id="4" name="TextBox 3">
              <a:extLst>
                <a:ext uri="{FF2B5EF4-FFF2-40B4-BE49-F238E27FC236}">
                  <a16:creationId xmlns:a16="http://schemas.microsoft.com/office/drawing/2014/main" id="{6AED631E-25AB-CB14-8912-D499180C7067}"/>
                </a:ext>
              </a:extLst>
            </p:cNvPr>
            <p:cNvSpPr txBox="1"/>
            <p:nvPr/>
          </p:nvSpPr>
          <p:spPr>
            <a:xfrm>
              <a:off x="695739" y="250891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 JOHNSON J (2020) “SENSOR BASED TECHNOLOGY FOR GAS DETECTION SYSTEM</a:t>
              </a:r>
            </a:p>
          </p:txBody>
        </p:sp>
        <p:sp>
          <p:nvSpPr>
            <p:cNvPr id="5" name="TextBox 4">
              <a:extLst>
                <a:ext uri="{FF2B5EF4-FFF2-40B4-BE49-F238E27FC236}">
                  <a16:creationId xmlns:a16="http://schemas.microsoft.com/office/drawing/2014/main" id="{23B20CA6-11FC-3884-E24F-E6DA8D08C742}"/>
                </a:ext>
              </a:extLst>
            </p:cNvPr>
            <p:cNvSpPr txBox="1"/>
            <p:nvPr/>
          </p:nvSpPr>
          <p:spPr>
            <a:xfrm>
              <a:off x="675860" y="3517936"/>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 WANG H (2018) “ANOMALY DETECTION ALGORITHM FOR GAS LEAKAGE”</a:t>
              </a:r>
            </a:p>
          </p:txBody>
        </p:sp>
        <p:sp>
          <p:nvSpPr>
            <p:cNvPr id="6" name="TextBox 5">
              <a:extLst>
                <a:ext uri="{FF2B5EF4-FFF2-40B4-BE49-F238E27FC236}">
                  <a16:creationId xmlns:a16="http://schemas.microsoft.com/office/drawing/2014/main" id="{F08CB8E8-EACA-4A14-ABBB-16C8130A7B9D}"/>
                </a:ext>
              </a:extLst>
            </p:cNvPr>
            <p:cNvSpPr txBox="1"/>
            <p:nvPr/>
          </p:nvSpPr>
          <p:spPr>
            <a:xfrm>
              <a:off x="675860" y="443597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 GUPTA R (2020) “A MACHINE LEARNING BASED STUDY FOR GAS LEAKAGE”</a:t>
              </a:r>
            </a:p>
          </p:txBody>
        </p:sp>
        <p:sp>
          <p:nvSpPr>
            <p:cNvPr id="7" name="TextBox 6">
              <a:extLst>
                <a:ext uri="{FF2B5EF4-FFF2-40B4-BE49-F238E27FC236}">
                  <a16:creationId xmlns:a16="http://schemas.microsoft.com/office/drawing/2014/main" id="{23618135-2CE1-9A71-F959-C41F162CE376}"/>
                </a:ext>
              </a:extLst>
            </p:cNvPr>
            <p:cNvSpPr txBox="1"/>
            <p:nvPr/>
          </p:nvSpPr>
          <p:spPr>
            <a:xfrm>
              <a:off x="685800" y="5467498"/>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LI X (2018) “WEB-BASED INTERFACE FOR REMOTE MONITORING IOT SYSTEM”</a:t>
              </a:r>
            </a:p>
          </p:txBody>
        </p:sp>
      </p:grpSp>
    </p:spTree>
    <p:extLst>
      <p:ext uri="{BB962C8B-B14F-4D97-AF65-F5344CB8AC3E}">
        <p14:creationId xmlns:p14="http://schemas.microsoft.com/office/powerpoint/2010/main" val="32280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EDB94A66-6867-E8D3-99B2-BA42100969E5}"/>
              </a:ext>
            </a:extLst>
          </p:cNvPr>
          <p:cNvSpPr txBox="1"/>
          <p:nvPr/>
        </p:nvSpPr>
        <p:spPr>
          <a:xfrm>
            <a:off x="611221" y="2061053"/>
            <a:ext cx="6782637" cy="3046988"/>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631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2293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096000"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95863"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2644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val="37874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378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182033"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125359" y="626805"/>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val="10625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COMPONENTS </a:t>
            </a:r>
          </a:p>
        </p:txBody>
      </p:sp>
    </p:spTree>
    <p:extLst>
      <p:ext uri="{BB962C8B-B14F-4D97-AF65-F5344CB8AC3E}">
        <p14:creationId xmlns:p14="http://schemas.microsoft.com/office/powerpoint/2010/main" val="189319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pic>
        <p:nvPicPr>
          <p:cNvPr id="33" name="Picture 4" descr="Internet of Things IOT Conceptual Background with Workflow of End To End  Supply Chain As Illustration Stock Vector - Illustration of flow, icon:  72242423">
            <a:extLst>
              <a:ext uri="{FF2B5EF4-FFF2-40B4-BE49-F238E27FC236}">
                <a16:creationId xmlns:a16="http://schemas.microsoft.com/office/drawing/2014/main" id="{A0984158-8D39-34E8-D334-3BB065C4F920}"/>
              </a:ext>
            </a:extLst>
          </p:cNvPr>
          <p:cNvPicPr>
            <a:picLocks noChangeAspect="1" noChangeArrowheads="1"/>
          </p:cNvPicPr>
          <p:nvPr/>
        </p:nvPicPr>
        <p:blipFill rotWithShape="1">
          <a:blip r:embed="rId3" cstate="email">
            <a:alphaModFix/>
            <a:extLst>
              <a:ext uri="{28A0092B-C50C-407E-A947-70E740481C1C}">
                <a14:useLocalDpi xmlns:a14="http://schemas.microsoft.com/office/drawing/2010/main" val="0"/>
              </a:ext>
            </a:extLst>
          </a:blip>
          <a:srcRect l="-1369" t="-267102"/>
          <a:stretch/>
        </p:blipFill>
        <p:spPr bwMode="auto">
          <a:xfrm>
            <a:off x="1112882" y="-3936491"/>
            <a:ext cx="9907144" cy="54226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a16="http://schemas.microsoft.com/office/drawing/2014/main"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a16="http://schemas.microsoft.com/office/drawing/2014/main"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a16="http://schemas.microsoft.com/office/drawing/2014/main" id="{0C38A0E3-A994-4323-41B5-C73F12C9BE59}"/>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a16="http://schemas.microsoft.com/office/drawing/2014/main"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COMPONENTS USED  </a:t>
            </a:r>
          </a:p>
        </p:txBody>
      </p:sp>
      <p:grpSp>
        <p:nvGrpSpPr>
          <p:cNvPr id="29" name="Group 28">
            <a:extLst>
              <a:ext uri="{FF2B5EF4-FFF2-40B4-BE49-F238E27FC236}">
                <a16:creationId xmlns:a16="http://schemas.microsoft.com/office/drawing/2014/main" id="{DED442A5-BF57-1260-71FB-16EC26D8853C}"/>
              </a:ext>
            </a:extLst>
          </p:cNvPr>
          <p:cNvGrpSpPr/>
          <p:nvPr/>
        </p:nvGrpSpPr>
        <p:grpSpPr>
          <a:xfrm>
            <a:off x="1558856" y="1358280"/>
            <a:ext cx="9161650" cy="5536144"/>
            <a:chOff x="1733855" y="1254390"/>
            <a:chExt cx="9161650" cy="5536144"/>
          </a:xfrm>
        </p:grpSpPr>
        <p:sp>
          <p:nvSpPr>
            <p:cNvPr id="3" name="Rectangle: Rounded Corners 2">
              <a:extLst>
                <a:ext uri="{FF2B5EF4-FFF2-40B4-BE49-F238E27FC236}">
                  <a16:creationId xmlns:a16="http://schemas.microsoft.com/office/drawing/2014/main"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8A1CA749-5CC2-8947-DC20-F502189D9050}"/>
                </a:ext>
              </a:extLst>
            </p:cNvPr>
            <p:cNvSpPr txBox="1"/>
            <p:nvPr/>
          </p:nvSpPr>
          <p:spPr>
            <a:xfrm>
              <a:off x="2632648" y="2580963"/>
              <a:ext cx="3136652" cy="651084"/>
            </a:xfrm>
            <a:prstGeom prst="rect">
              <a:avLst/>
            </a:prstGeom>
            <a:noFill/>
          </p:spPr>
          <p:txBody>
            <a:bodyPr wrap="square" rtlCol="0">
              <a:spAutoFit/>
            </a:bodyPr>
            <a:lstStyle/>
            <a:p>
              <a:pPr algn="ctr"/>
              <a:r>
                <a:rPr lang="en-IN" sz="3600" dirty="0"/>
                <a:t>1)ARDUINO IDE</a:t>
              </a:r>
            </a:p>
          </p:txBody>
        </p:sp>
        <p:sp>
          <p:nvSpPr>
            <p:cNvPr id="17" name="TextBox 16">
              <a:extLst>
                <a:ext uri="{FF2B5EF4-FFF2-40B4-BE49-F238E27FC236}">
                  <a16:creationId xmlns:a16="http://schemas.microsoft.com/office/drawing/2014/main" id="{E89F61F5-B91C-7B3A-8B0D-3E6B00C38C03}"/>
                </a:ext>
              </a:extLst>
            </p:cNvPr>
            <p:cNvSpPr txBox="1"/>
            <p:nvPr/>
          </p:nvSpPr>
          <p:spPr>
            <a:xfrm>
              <a:off x="7081545" y="2909895"/>
              <a:ext cx="3376600" cy="646331"/>
            </a:xfrm>
            <a:prstGeom prst="rect">
              <a:avLst/>
            </a:prstGeom>
            <a:noFill/>
          </p:spPr>
          <p:txBody>
            <a:bodyPr wrap="square" rtlCol="0">
              <a:spAutoFit/>
            </a:bodyPr>
            <a:lstStyle/>
            <a:p>
              <a:pPr algn="ctr"/>
              <a:r>
                <a:rPr lang="en-IN" sz="3600" dirty="0"/>
                <a:t>2)ARDUINO UNO</a:t>
              </a:r>
            </a:p>
          </p:txBody>
        </p:sp>
        <p:sp>
          <p:nvSpPr>
            <p:cNvPr id="18" name="TextBox 17">
              <a:extLst>
                <a:ext uri="{FF2B5EF4-FFF2-40B4-BE49-F238E27FC236}">
                  <a16:creationId xmlns:a16="http://schemas.microsoft.com/office/drawing/2014/main" id="{C71A8692-8221-BCFF-55B3-31FF84BDCFF0}"/>
                </a:ext>
              </a:extLst>
            </p:cNvPr>
            <p:cNvSpPr txBox="1"/>
            <p:nvPr/>
          </p:nvSpPr>
          <p:spPr>
            <a:xfrm>
              <a:off x="7036749" y="3591141"/>
              <a:ext cx="3251044" cy="651084"/>
            </a:xfrm>
            <a:prstGeom prst="rect">
              <a:avLst/>
            </a:prstGeom>
            <a:noFill/>
          </p:spPr>
          <p:txBody>
            <a:bodyPr wrap="square" rtlCol="0">
              <a:spAutoFit/>
            </a:bodyPr>
            <a:lstStyle/>
            <a:p>
              <a:pPr algn="ctr"/>
              <a:r>
                <a:rPr lang="en-IN" sz="3600" dirty="0"/>
                <a:t>3)BREADBOARD</a:t>
              </a:r>
              <a:endParaRPr lang="en-IN" sz="2400" dirty="0"/>
            </a:p>
          </p:txBody>
        </p:sp>
        <p:sp>
          <p:nvSpPr>
            <p:cNvPr id="19" name="TextBox 18">
              <a:extLst>
                <a:ext uri="{FF2B5EF4-FFF2-40B4-BE49-F238E27FC236}">
                  <a16:creationId xmlns:a16="http://schemas.microsoft.com/office/drawing/2014/main" id="{3EF8622D-BF69-3CFD-5FCD-AA38DDCCE3FB}"/>
                </a:ext>
              </a:extLst>
            </p:cNvPr>
            <p:cNvSpPr txBox="1"/>
            <p:nvPr/>
          </p:nvSpPr>
          <p:spPr>
            <a:xfrm>
              <a:off x="6885876" y="4184045"/>
              <a:ext cx="3251045" cy="646331"/>
            </a:xfrm>
            <a:prstGeom prst="rect">
              <a:avLst/>
            </a:prstGeom>
            <a:noFill/>
          </p:spPr>
          <p:txBody>
            <a:bodyPr wrap="square" rtlCol="0">
              <a:spAutoFit/>
            </a:bodyPr>
            <a:lstStyle/>
            <a:p>
              <a:pPr algn="ctr"/>
              <a:r>
                <a:rPr lang="en-IN" sz="3200" dirty="0"/>
                <a:t>4)</a:t>
              </a:r>
              <a:r>
                <a:rPr lang="en-IN" sz="3600" dirty="0"/>
                <a:t>LCD DISPLAY</a:t>
              </a:r>
              <a:endParaRPr lang="en-IN" sz="3200" dirty="0"/>
            </a:p>
          </p:txBody>
        </p:sp>
        <p:sp>
          <p:nvSpPr>
            <p:cNvPr id="20" name="TextBox 19">
              <a:extLst>
                <a:ext uri="{FF2B5EF4-FFF2-40B4-BE49-F238E27FC236}">
                  <a16:creationId xmlns:a16="http://schemas.microsoft.com/office/drawing/2014/main" id="{EFC424BD-D3D3-2F9E-8531-C54FE20314CB}"/>
                </a:ext>
              </a:extLst>
            </p:cNvPr>
            <p:cNvSpPr txBox="1"/>
            <p:nvPr/>
          </p:nvSpPr>
          <p:spPr>
            <a:xfrm>
              <a:off x="6880303" y="4714218"/>
              <a:ext cx="1717509" cy="646331"/>
            </a:xfrm>
            <a:prstGeom prst="rect">
              <a:avLst/>
            </a:prstGeom>
            <a:noFill/>
          </p:spPr>
          <p:txBody>
            <a:bodyPr wrap="square" rtlCol="0">
              <a:spAutoFit/>
            </a:bodyPr>
            <a:lstStyle/>
            <a:p>
              <a:pPr algn="ctr"/>
              <a:r>
                <a:rPr lang="en-IN" sz="3200" dirty="0"/>
                <a:t>5)</a:t>
              </a:r>
              <a:r>
                <a:rPr lang="en-IN" sz="3600" dirty="0"/>
                <a:t>LED</a:t>
              </a:r>
              <a:endParaRPr lang="en-IN" sz="3200" dirty="0"/>
            </a:p>
          </p:txBody>
        </p:sp>
        <p:sp>
          <p:nvSpPr>
            <p:cNvPr id="21" name="TextBox 20">
              <a:extLst>
                <a:ext uri="{FF2B5EF4-FFF2-40B4-BE49-F238E27FC236}">
                  <a16:creationId xmlns:a16="http://schemas.microsoft.com/office/drawing/2014/main" id="{06042224-CE8E-868F-D613-5423263FD6C2}"/>
                </a:ext>
              </a:extLst>
            </p:cNvPr>
            <p:cNvSpPr txBox="1"/>
            <p:nvPr/>
          </p:nvSpPr>
          <p:spPr>
            <a:xfrm>
              <a:off x="6812534" y="5259929"/>
              <a:ext cx="2568044" cy="646331"/>
            </a:xfrm>
            <a:prstGeom prst="rect">
              <a:avLst/>
            </a:prstGeom>
            <a:noFill/>
          </p:spPr>
          <p:txBody>
            <a:bodyPr wrap="square" rtlCol="0">
              <a:spAutoFit/>
            </a:bodyPr>
            <a:lstStyle/>
            <a:p>
              <a:pPr algn="ctr"/>
              <a:r>
                <a:rPr lang="en-IN" sz="3200" dirty="0"/>
                <a:t>6)</a:t>
              </a:r>
              <a:r>
                <a:rPr lang="en-IN" sz="3600" dirty="0"/>
                <a:t>BUZZER</a:t>
              </a:r>
              <a:endParaRPr lang="en-IN" sz="3200" dirty="0"/>
            </a:p>
          </p:txBody>
        </p:sp>
        <p:sp>
          <p:nvSpPr>
            <p:cNvPr id="22" name="TextBox 21">
              <a:extLst>
                <a:ext uri="{FF2B5EF4-FFF2-40B4-BE49-F238E27FC236}">
                  <a16:creationId xmlns:a16="http://schemas.microsoft.com/office/drawing/2014/main" id="{62441C33-014D-6EC0-152A-6CFF84F0E719}"/>
                </a:ext>
              </a:extLst>
            </p:cNvPr>
            <p:cNvSpPr txBox="1"/>
            <p:nvPr/>
          </p:nvSpPr>
          <p:spPr>
            <a:xfrm>
              <a:off x="7096350" y="5856978"/>
              <a:ext cx="2349558" cy="646331"/>
            </a:xfrm>
            <a:prstGeom prst="rect">
              <a:avLst/>
            </a:prstGeom>
            <a:noFill/>
          </p:spPr>
          <p:txBody>
            <a:bodyPr wrap="square" rtlCol="0">
              <a:spAutoFit/>
            </a:bodyPr>
            <a:lstStyle/>
            <a:p>
              <a:pPr algn="ctr"/>
              <a:r>
                <a:rPr lang="en-IN" sz="3200" dirty="0"/>
                <a:t>7)</a:t>
              </a:r>
              <a:r>
                <a:rPr lang="en-IN" sz="3600" dirty="0"/>
                <a:t>SIM 800L</a:t>
              </a:r>
              <a:endParaRPr lang="en-IN" sz="3200" dirty="0"/>
            </a:p>
          </p:txBody>
        </p:sp>
        <p:sp>
          <p:nvSpPr>
            <p:cNvPr id="16" name="TextBox 15">
              <a:extLst>
                <a:ext uri="{FF2B5EF4-FFF2-40B4-BE49-F238E27FC236}">
                  <a16:creationId xmlns:a16="http://schemas.microsoft.com/office/drawing/2014/main" id="{7FB919F0-9FFD-2046-5AAD-74D51B6F4F6F}"/>
                </a:ext>
              </a:extLst>
            </p:cNvPr>
            <p:cNvSpPr txBox="1"/>
            <p:nvPr/>
          </p:nvSpPr>
          <p:spPr>
            <a:xfrm>
              <a:off x="6734820" y="2278405"/>
              <a:ext cx="3771681" cy="646331"/>
            </a:xfrm>
            <a:prstGeom prst="rect">
              <a:avLst/>
            </a:prstGeom>
            <a:noFill/>
          </p:spPr>
          <p:txBody>
            <a:bodyPr wrap="square" rtlCol="0">
              <a:spAutoFit/>
            </a:bodyPr>
            <a:lstStyle/>
            <a:p>
              <a:pPr algn="ctr"/>
              <a:r>
                <a:rPr lang="en-IN" sz="3600" dirty="0"/>
                <a:t>1)MQ2 SENSOR</a:t>
              </a:r>
            </a:p>
          </p:txBody>
        </p:sp>
        <p:sp>
          <p:nvSpPr>
            <p:cNvPr id="26" name="TextBox 25">
              <a:extLst>
                <a:ext uri="{FF2B5EF4-FFF2-40B4-BE49-F238E27FC236}">
                  <a16:creationId xmlns:a16="http://schemas.microsoft.com/office/drawing/2014/main" id="{C5518CE1-1985-711B-204D-665C456AE91B}"/>
                </a:ext>
              </a:extLst>
            </p:cNvPr>
            <p:cNvSpPr txBox="1"/>
            <p:nvPr/>
          </p:nvSpPr>
          <p:spPr>
            <a:xfrm>
              <a:off x="1733855" y="3250383"/>
              <a:ext cx="3136652" cy="651084"/>
            </a:xfrm>
            <a:prstGeom prst="rect">
              <a:avLst/>
            </a:prstGeom>
            <a:noFill/>
          </p:spPr>
          <p:txBody>
            <a:bodyPr wrap="square" rtlCol="0">
              <a:spAutoFit/>
            </a:bodyPr>
            <a:lstStyle/>
            <a:p>
              <a:pPr algn="ctr"/>
              <a:r>
                <a:rPr lang="en-IN" sz="3600" dirty="0"/>
                <a:t>2)C++</a:t>
              </a:r>
            </a:p>
          </p:txBody>
        </p:sp>
        <p:sp>
          <p:nvSpPr>
            <p:cNvPr id="4" name="TextBox 3">
              <a:extLst>
                <a:ext uri="{FF2B5EF4-FFF2-40B4-BE49-F238E27FC236}">
                  <a16:creationId xmlns:a16="http://schemas.microsoft.com/office/drawing/2014/main" id="{A06B2CFA-8DAD-282B-F666-31D1F6D166C3}"/>
                </a:ext>
              </a:extLst>
            </p:cNvPr>
            <p:cNvSpPr txBox="1"/>
            <p:nvPr/>
          </p:nvSpPr>
          <p:spPr>
            <a:xfrm>
              <a:off x="6845983" y="172380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HARD WARE</a:t>
              </a:r>
            </a:p>
          </p:txBody>
        </p:sp>
        <p:sp>
          <p:nvSpPr>
            <p:cNvPr id="5" name="TextBox 4">
              <a:extLst>
                <a:ext uri="{FF2B5EF4-FFF2-40B4-BE49-F238E27FC236}">
                  <a16:creationId xmlns:a16="http://schemas.microsoft.com/office/drawing/2014/main" id="{A02A2C15-DB1B-6DAC-9BCF-487447EBBC81}"/>
                </a:ext>
              </a:extLst>
            </p:cNvPr>
            <p:cNvSpPr txBox="1"/>
            <p:nvPr/>
          </p:nvSpPr>
          <p:spPr>
            <a:xfrm>
              <a:off x="2608685" y="185446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SOFT WARE</a:t>
              </a:r>
            </a:p>
          </p:txBody>
        </p:sp>
      </p:grpSp>
    </p:spTree>
    <p:extLst>
      <p:ext uri="{BB962C8B-B14F-4D97-AF65-F5344CB8AC3E}">
        <p14:creationId xmlns:p14="http://schemas.microsoft.com/office/powerpoint/2010/main" val="297885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1259</Words>
  <Application>Microsoft Office PowerPoint</Application>
  <PresentationFormat>Widescreen</PresentationFormat>
  <Paragraphs>325</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Preti Sherine</cp:lastModifiedBy>
  <cp:revision>26</cp:revision>
  <dcterms:created xsi:type="dcterms:W3CDTF">2024-05-01T11:54:24Z</dcterms:created>
  <dcterms:modified xsi:type="dcterms:W3CDTF">2024-05-20T14:49:15Z</dcterms:modified>
</cp:coreProperties>
</file>